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62" r:id="rId3"/>
    <p:sldId id="263" r:id="rId4"/>
    <p:sldId id="264" r:id="rId5"/>
    <p:sldId id="265" r:id="rId6"/>
    <p:sldId id="257" r:id="rId7"/>
    <p:sldId id="258" r:id="rId8"/>
    <p:sldId id="259"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4391EF-60B4-417F-A7F4-D7B96A9C87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113453429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391EF-60B4-417F-A7F4-D7B96A9C87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16085287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391EF-60B4-417F-A7F4-D7B96A9C87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2417604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4391EF-60B4-417F-A7F4-D7B96A9C87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8008963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4391EF-60B4-417F-A7F4-D7B96A9C87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329034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4391EF-60B4-417F-A7F4-D7B96A9C87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494293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4391EF-60B4-417F-A7F4-D7B96A9C87F8}" type="datetimeFigureOut">
              <a:rPr lang="en-US" smtClean="0"/>
              <a:t>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827644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4391EF-60B4-417F-A7F4-D7B96A9C87F8}" type="datetimeFigureOut">
              <a:rPr lang="en-US" smtClean="0"/>
              <a:t>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3305935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4391EF-60B4-417F-A7F4-D7B96A9C87F8}" type="datetimeFigureOut">
              <a:rPr lang="en-US" smtClean="0"/>
              <a:t>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3262540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391EF-60B4-417F-A7F4-D7B96A9C87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2960124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4391EF-60B4-417F-A7F4-D7B96A9C87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2C58C-1A27-4B2D-A334-734F8BE0CC55}" type="slidenum">
              <a:rPr lang="en-US" smtClean="0"/>
              <a:t>‹#›</a:t>
            </a:fld>
            <a:endParaRPr lang="en-US"/>
          </a:p>
        </p:txBody>
      </p:sp>
    </p:spTree>
    <p:extLst>
      <p:ext uri="{BB962C8B-B14F-4D97-AF65-F5344CB8AC3E}">
        <p14:creationId xmlns:p14="http://schemas.microsoft.com/office/powerpoint/2010/main" val="11912828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391EF-60B4-417F-A7F4-D7B96A9C87F8}" type="datetimeFigureOut">
              <a:rPr lang="en-US" smtClean="0"/>
              <a:t>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2C58C-1A27-4B2D-A334-734F8BE0CC55}" type="slidenum">
              <a:rPr lang="en-US" smtClean="0"/>
              <a:t>‹#›</a:t>
            </a:fld>
            <a:endParaRPr lang="en-US"/>
          </a:p>
        </p:txBody>
      </p:sp>
      <p:pic>
        <p:nvPicPr>
          <p:cNvPr id="7" name="Picture 3" descr="C:\Users\Mae\AppData\Local\Microsoft\Windows\Temporary Internet Files\Content.IE5\KWFXUB0M\MP900390480[1].jpg">
            <a:hlinkClick r:id="" action="ppaction://hlinkshowjump?jump=nextslide"/>
          </p:cNvP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rot="5400000">
            <a:off x="7683438" y="5361717"/>
            <a:ext cx="999744" cy="140151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Mae\AppData\Local\Microsoft\Windows\Temporary Internet Files\Content.IE5\Q9SVL99Z\MP900390423[1].jpg">
            <a:hlinkClick r:id="" action="ppaction://hlinkshowjump?jump=previousslide"/>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rot="5400000">
            <a:off x="501396" y="5447607"/>
            <a:ext cx="978408" cy="1371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Mae\AppData\Local\Microsoft\Windows\Temporary Internet Files\Content.IE5\71U5XIWH\MC900441497[1].png">
            <a:hlinkClick r:id="rId15" action="ppaction://hlinksldjump"/>
          </p:cNvPr>
          <p:cNvPicPr>
            <a:picLocks noChangeAspect="1" noChangeArrowheads="1"/>
          </p:cNvPicPr>
          <p:nvPr userDrawn="1"/>
        </p:nvPicPr>
        <p:blipFill>
          <a:blip r:embed="rId16">
            <a:grayscl/>
            <a:extLst>
              <a:ext uri="{28A0092B-C50C-407E-A947-70E740481C1C}">
                <a14:useLocalDpi xmlns:a14="http://schemas.microsoft.com/office/drawing/2010/main" val="0"/>
              </a:ext>
            </a:extLst>
          </a:blip>
          <a:srcRect/>
          <a:stretch>
            <a:fillRect/>
          </a:stretch>
        </p:blipFill>
        <p:spPr bwMode="auto">
          <a:xfrm>
            <a:off x="4340917" y="6248514"/>
            <a:ext cx="609486" cy="609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55273"/>
      </p:ext>
    </p:extLst>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7772400" cy="1470025"/>
          </a:xfrm>
        </p:spPr>
        <p:txBody>
          <a:bodyPr>
            <a:normAutofit/>
          </a:bodyPr>
          <a:lstStyle/>
          <a:p>
            <a:r>
              <a:rPr lang="en-US" sz="5400" b="1" dirty="0" smtClean="0">
                <a:latin typeface="Agency FB" pitchFamily="34" charset="0"/>
              </a:rPr>
              <a:t>Photography Composition</a:t>
            </a:r>
            <a:endParaRPr lang="en-US" sz="5400" b="1" dirty="0">
              <a:latin typeface="Agency FB" pitchFamily="34" charset="0"/>
            </a:endParaRPr>
          </a:p>
        </p:txBody>
      </p:sp>
      <p:pic>
        <p:nvPicPr>
          <p:cNvPr id="1027" name="Picture 3" descr="C:\Users\Mae\AppData\Local\Microsoft\Windows\Temporary Internet Files\Content.IE5\KWFXUB0M\MP900390480[1].jpg">
            <a:hlinkClick r:id="" action="ppaction://hlinkshowjump?jump=nextslide"/>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7683438" y="5361717"/>
            <a:ext cx="999744" cy="1401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15020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Photography Composition</a:t>
            </a:r>
            <a:endParaRPr lang="en-US" sz="5400" dirty="0"/>
          </a:p>
        </p:txBody>
      </p:sp>
      <p:sp>
        <p:nvSpPr>
          <p:cNvPr id="3" name="Content Placeholder 2"/>
          <p:cNvSpPr>
            <a:spLocks noGrp="1"/>
          </p:cNvSpPr>
          <p:nvPr>
            <p:ph idx="1"/>
          </p:nvPr>
        </p:nvSpPr>
        <p:spPr>
          <a:xfrm>
            <a:off x="4648200" y="1752600"/>
            <a:ext cx="2438400" cy="609600"/>
          </a:xfrm>
        </p:spPr>
        <p:txBody>
          <a:bodyPr/>
          <a:lstStyle/>
          <a:p>
            <a:r>
              <a:rPr lang="en-US" dirty="0" smtClean="0">
                <a:hlinkClick r:id="rId2" action="ppaction://hlinksldjump"/>
              </a:rPr>
              <a:t>Perspective</a:t>
            </a:r>
            <a:endParaRPr lang="en-US" dirty="0" smtClean="0"/>
          </a:p>
        </p:txBody>
      </p:sp>
      <p:sp>
        <p:nvSpPr>
          <p:cNvPr id="4" name="TextBox 3"/>
          <p:cNvSpPr txBox="1"/>
          <p:nvPr/>
        </p:nvSpPr>
        <p:spPr>
          <a:xfrm>
            <a:off x="762000" y="1600200"/>
            <a:ext cx="3505200" cy="3785652"/>
          </a:xfrm>
          <a:prstGeom prst="rect">
            <a:avLst/>
          </a:prstGeom>
          <a:noFill/>
        </p:spPr>
        <p:txBody>
          <a:bodyPr wrap="square" rtlCol="0">
            <a:spAutoFit/>
          </a:bodyPr>
          <a:lstStyle/>
          <a:p>
            <a:r>
              <a:rPr lang="en-US" sz="2000" dirty="0"/>
              <a:t>Welcome! We hope this instructional guide will help you to improve your photography and knowledge about how to take a photo. Please enjoy</a:t>
            </a:r>
            <a:r>
              <a:rPr lang="en-US" sz="2000" dirty="0" smtClean="0"/>
              <a:t>!</a:t>
            </a:r>
          </a:p>
          <a:p>
            <a:endParaRPr lang="en-US" sz="2000" dirty="0"/>
          </a:p>
          <a:p>
            <a:r>
              <a:rPr lang="en-US" sz="2000" dirty="0" smtClean="0"/>
              <a:t>You can use the links to the right to jump to tools  or you can navigate through using the arrows below. To return to this page at any time, click the home button.</a:t>
            </a:r>
            <a:endParaRPr lang="en-US" sz="2000" dirty="0"/>
          </a:p>
        </p:txBody>
      </p:sp>
      <p:sp>
        <p:nvSpPr>
          <p:cNvPr id="5" name="Content Placeholder 2"/>
          <p:cNvSpPr txBox="1">
            <a:spLocks/>
          </p:cNvSpPr>
          <p:nvPr/>
        </p:nvSpPr>
        <p:spPr>
          <a:xfrm>
            <a:off x="4648200" y="3188226"/>
            <a:ext cx="24384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hlinkClick r:id="rId3" action="ppaction://hlinksldjump"/>
              </a:rPr>
              <a:t>Framing</a:t>
            </a:r>
            <a:endParaRPr lang="en-US" dirty="0"/>
          </a:p>
        </p:txBody>
      </p:sp>
      <p:sp>
        <p:nvSpPr>
          <p:cNvPr id="7" name="Content Placeholder 2"/>
          <p:cNvSpPr txBox="1">
            <a:spLocks/>
          </p:cNvSpPr>
          <p:nvPr/>
        </p:nvSpPr>
        <p:spPr>
          <a:xfrm>
            <a:off x="4648200" y="4776252"/>
            <a:ext cx="44958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hlinkClick r:id="rId4" action="ppaction://hlinksldjump"/>
              </a:rPr>
              <a:t>Balance and Symmetry</a:t>
            </a:r>
            <a:endParaRPr lang="en-US" dirty="0"/>
          </a:p>
        </p:txBody>
      </p:sp>
    </p:spTree>
    <p:extLst>
      <p:ext uri="{BB962C8B-B14F-4D97-AF65-F5344CB8AC3E}">
        <p14:creationId xmlns:p14="http://schemas.microsoft.com/office/powerpoint/2010/main" val="248808545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Perspective</a:t>
            </a:r>
            <a:endParaRPr lang="en-US" sz="5400" dirty="0"/>
          </a:p>
        </p:txBody>
      </p:sp>
      <p:sp>
        <p:nvSpPr>
          <p:cNvPr id="3" name="Content Placeholder 2"/>
          <p:cNvSpPr>
            <a:spLocks noGrp="1"/>
          </p:cNvSpPr>
          <p:nvPr>
            <p:ph idx="1"/>
          </p:nvPr>
        </p:nvSpPr>
        <p:spPr>
          <a:xfrm>
            <a:off x="4800600" y="1447800"/>
            <a:ext cx="4038600" cy="4525963"/>
          </a:xfrm>
        </p:spPr>
        <p:txBody>
          <a:bodyPr>
            <a:normAutofit/>
          </a:bodyPr>
          <a:lstStyle/>
          <a:p>
            <a:pPr marL="0" indent="0">
              <a:buNone/>
            </a:pPr>
            <a:r>
              <a:rPr lang="en-US" sz="2400" dirty="0"/>
              <a:t>P</a:t>
            </a:r>
            <a:r>
              <a:rPr lang="en-US" sz="2400" dirty="0" smtClean="0"/>
              <a:t>erspective </a:t>
            </a:r>
            <a:r>
              <a:rPr lang="en-US" sz="2400" dirty="0"/>
              <a:t>can completely change your photograph. It can add depth to your image and it can generate emotion. For example, a low close perspective on a subject can make it look large, intimidating, or masculine. A high wide perspective can make a scene or object seem distant, insignificant and/or small.</a:t>
            </a:r>
          </a:p>
        </p:txBody>
      </p:sp>
      <p:pic>
        <p:nvPicPr>
          <p:cNvPr id="6146" name="Picture 2" descr="E:\Photos\Flowers\DSC_060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1600200"/>
            <a:ext cx="3200400"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43463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Perspective</a:t>
            </a:r>
            <a:endParaRPr lang="en-US" sz="5400" dirty="0"/>
          </a:p>
        </p:txBody>
      </p:sp>
      <p:sp>
        <p:nvSpPr>
          <p:cNvPr id="3" name="Content Placeholder 2"/>
          <p:cNvSpPr>
            <a:spLocks noGrp="1"/>
          </p:cNvSpPr>
          <p:nvPr>
            <p:ph idx="1"/>
          </p:nvPr>
        </p:nvSpPr>
        <p:spPr>
          <a:xfrm>
            <a:off x="457200" y="1447800"/>
            <a:ext cx="4038600" cy="4525963"/>
          </a:xfrm>
        </p:spPr>
        <p:txBody>
          <a:bodyPr>
            <a:normAutofit/>
          </a:bodyPr>
          <a:lstStyle/>
          <a:p>
            <a:pPr marL="0" indent="0">
              <a:buNone/>
            </a:pPr>
            <a:r>
              <a:rPr lang="en-US" sz="2200" dirty="0"/>
              <a:t>What perspective would you choose on this scene and why? If you wanted to find a detailed perspective that focuses on a main subject but still demonstrates its location what would you do? What if you wanted to portray isolation and solitude; what perspective would you use? </a:t>
            </a:r>
            <a:r>
              <a:rPr lang="en-US" sz="2200" dirty="0" smtClean="0"/>
              <a:t>Think about it for a minute before going to the next page.</a:t>
            </a:r>
            <a:endParaRPr lang="en-US" sz="2200" dirty="0"/>
          </a:p>
        </p:txBody>
      </p:sp>
      <p:pic>
        <p:nvPicPr>
          <p:cNvPr id="717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3618" y="2057400"/>
            <a:ext cx="4204076"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297769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Perspective</a:t>
            </a:r>
            <a:endParaRPr lang="en-US" sz="5400" dirty="0"/>
          </a:p>
        </p:txBody>
      </p:sp>
      <p:sp>
        <p:nvSpPr>
          <p:cNvPr id="3" name="Content Placeholder 2"/>
          <p:cNvSpPr>
            <a:spLocks noGrp="1"/>
          </p:cNvSpPr>
          <p:nvPr>
            <p:ph idx="1"/>
          </p:nvPr>
        </p:nvSpPr>
        <p:spPr>
          <a:xfrm>
            <a:off x="457200" y="1600201"/>
            <a:ext cx="8229600" cy="609600"/>
          </a:xfrm>
        </p:spPr>
        <p:txBody>
          <a:bodyPr>
            <a:normAutofit/>
          </a:bodyPr>
          <a:lstStyle/>
          <a:p>
            <a:pPr marL="0" indent="0">
              <a:buNone/>
            </a:pPr>
            <a:r>
              <a:rPr lang="en-US" sz="2400" dirty="0" smtClean="0"/>
              <a:t>Click the description to see the photos with these perspectives:</a:t>
            </a:r>
            <a:endParaRPr lang="en-US" sz="2400" dirty="0"/>
          </a:p>
        </p:txBody>
      </p:sp>
      <p:sp>
        <p:nvSpPr>
          <p:cNvPr id="4" name="TextBox 3"/>
          <p:cNvSpPr txBox="1"/>
          <p:nvPr/>
        </p:nvSpPr>
        <p:spPr>
          <a:xfrm>
            <a:off x="914400" y="2438400"/>
            <a:ext cx="2819400" cy="830997"/>
          </a:xfrm>
          <a:prstGeom prst="rect">
            <a:avLst/>
          </a:prstGeom>
          <a:noFill/>
        </p:spPr>
        <p:txBody>
          <a:bodyPr wrap="square" rtlCol="0">
            <a:spAutoFit/>
          </a:bodyPr>
          <a:lstStyle/>
          <a:p>
            <a:r>
              <a:rPr lang="en-US" sz="2400" b="1" dirty="0"/>
              <a:t>Detailed shot within the photo</a:t>
            </a:r>
            <a:endParaRPr lang="en-US" sz="2400" dirty="0"/>
          </a:p>
        </p:txBody>
      </p:sp>
      <p:sp>
        <p:nvSpPr>
          <p:cNvPr id="5" name="TextBox 4"/>
          <p:cNvSpPr txBox="1"/>
          <p:nvPr/>
        </p:nvSpPr>
        <p:spPr>
          <a:xfrm>
            <a:off x="5791200" y="2438400"/>
            <a:ext cx="1828800" cy="830997"/>
          </a:xfrm>
          <a:prstGeom prst="rect">
            <a:avLst/>
          </a:prstGeom>
          <a:noFill/>
        </p:spPr>
        <p:txBody>
          <a:bodyPr wrap="square" rtlCol="0">
            <a:spAutoFit/>
          </a:bodyPr>
          <a:lstStyle/>
          <a:p>
            <a:r>
              <a:rPr lang="en-US" sz="2400" b="1" dirty="0"/>
              <a:t>Isolation and Solitude</a:t>
            </a:r>
            <a:endParaRPr lang="en-US" sz="2400" dirty="0"/>
          </a:p>
        </p:txBody>
      </p:sp>
      <p:pic>
        <p:nvPicPr>
          <p:cNvPr id="819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1575" y="3581400"/>
            <a:ext cx="230505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3550" y="3581400"/>
            <a:ext cx="2324100"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942219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1000"/>
                                        <p:tgtEl>
                                          <p:spTgt spid="8194"/>
                                        </p:tgtEl>
                                      </p:cBhvr>
                                    </p:animEffect>
                                    <p:anim calcmode="lin" valueType="num">
                                      <p:cBhvr>
                                        <p:cTn id="8" dur="1000" fill="hold"/>
                                        <p:tgtEl>
                                          <p:spTgt spid="8194"/>
                                        </p:tgtEl>
                                        <p:attrNameLst>
                                          <p:attrName>ppt_x</p:attrName>
                                        </p:attrNameLst>
                                      </p:cBhvr>
                                      <p:tavLst>
                                        <p:tav tm="0">
                                          <p:val>
                                            <p:strVal val="#ppt_x"/>
                                          </p:val>
                                        </p:tav>
                                        <p:tav tm="100000">
                                          <p:val>
                                            <p:strVal val="#ppt_x"/>
                                          </p:val>
                                        </p:tav>
                                      </p:tavLst>
                                    </p:anim>
                                    <p:anim calcmode="lin" valueType="num">
                                      <p:cBhvr>
                                        <p:cTn id="9"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4"/>
                  </p:tgtEl>
                </p:cond>
              </p:nextCondLst>
            </p:seq>
            <p:seq concurrent="1" nextAc="seek">
              <p:cTn id="10" restart="whenNotActive" fill="hold" evtFilter="cancelBubble" nodeType="interactiveSeq">
                <p:stCondLst>
                  <p:cond evt="onClick" delay="0">
                    <p:tgtEl>
                      <p:spTgt spid="5"/>
                    </p:tgtEl>
                  </p:cond>
                </p:stCondLst>
                <p:endSync evt="end" delay="0">
                  <p:rtn val="all"/>
                </p:endSync>
                <p:childTnLst>
                  <p:par>
                    <p:cTn id="11" fill="hold">
                      <p:stCondLst>
                        <p:cond delay="0"/>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fade">
                                      <p:cBhvr>
                                        <p:cTn id="15" dur="1000"/>
                                        <p:tgtEl>
                                          <p:spTgt spid="8195"/>
                                        </p:tgtEl>
                                      </p:cBhvr>
                                    </p:animEffect>
                                    <p:anim calcmode="lin" valueType="num">
                                      <p:cBhvr>
                                        <p:cTn id="16" dur="1000" fill="hold"/>
                                        <p:tgtEl>
                                          <p:spTgt spid="8195"/>
                                        </p:tgtEl>
                                        <p:attrNameLst>
                                          <p:attrName>ppt_x</p:attrName>
                                        </p:attrNameLst>
                                      </p:cBhvr>
                                      <p:tavLst>
                                        <p:tav tm="0">
                                          <p:val>
                                            <p:strVal val="#ppt_x"/>
                                          </p:val>
                                        </p:tav>
                                        <p:tav tm="100000">
                                          <p:val>
                                            <p:strVal val="#ppt_x"/>
                                          </p:val>
                                        </p:tav>
                                      </p:tavLst>
                                    </p:anim>
                                    <p:anim calcmode="lin" valueType="num">
                                      <p:cBhvr>
                                        <p:cTn id="17" dur="1000" fill="hold"/>
                                        <p:tgtEl>
                                          <p:spTgt spid="8195"/>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Framing</a:t>
            </a:r>
            <a:endParaRPr lang="en-US" sz="5400" dirty="0"/>
          </a:p>
        </p:txBody>
      </p:sp>
      <p:sp>
        <p:nvSpPr>
          <p:cNvPr id="3" name="Content Placeholder 2"/>
          <p:cNvSpPr>
            <a:spLocks noGrp="1"/>
          </p:cNvSpPr>
          <p:nvPr>
            <p:ph idx="1"/>
          </p:nvPr>
        </p:nvSpPr>
        <p:spPr>
          <a:xfrm>
            <a:off x="457200" y="1447800"/>
            <a:ext cx="4419600" cy="4525963"/>
          </a:xfrm>
        </p:spPr>
        <p:txBody>
          <a:bodyPr>
            <a:normAutofit/>
          </a:bodyPr>
          <a:lstStyle/>
          <a:p>
            <a:pPr marL="0" indent="0">
              <a:buNone/>
            </a:pPr>
            <a:r>
              <a:rPr lang="en-US" sz="2400" dirty="0"/>
              <a:t>Frame the subject – Framing is another tool that helps add balance to the scene and interest to the subject. To frame a subject or scene, you can use foreground or background objects to frame or surround the subject. For example, trees are great for framing. If you place the subject in-between two trees, you will have a natural frame.</a:t>
            </a:r>
          </a:p>
        </p:txBody>
      </p:sp>
      <p:pic>
        <p:nvPicPr>
          <p:cNvPr id="2052" name="Picture 4" descr="E:\Photos\Canada Trip\Edited\Glacier Par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29200" y="2057400"/>
            <a:ext cx="3714945" cy="2486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68066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Framing</a:t>
            </a:r>
            <a:endParaRPr lang="en-US" sz="5400" dirty="0"/>
          </a:p>
        </p:txBody>
      </p:sp>
      <p:sp>
        <p:nvSpPr>
          <p:cNvPr id="3" name="Content Placeholder 2"/>
          <p:cNvSpPr>
            <a:spLocks noGrp="1"/>
          </p:cNvSpPr>
          <p:nvPr>
            <p:ph idx="1"/>
          </p:nvPr>
        </p:nvSpPr>
        <p:spPr>
          <a:xfrm>
            <a:off x="457200" y="1524000"/>
            <a:ext cx="5715000" cy="838199"/>
          </a:xfrm>
        </p:spPr>
        <p:txBody>
          <a:bodyPr>
            <a:normAutofit/>
          </a:bodyPr>
          <a:lstStyle/>
          <a:p>
            <a:pPr marL="0" indent="0">
              <a:buNone/>
            </a:pPr>
            <a:r>
              <a:rPr lang="en-US" sz="2400" dirty="0"/>
              <a:t>What creates a frame in this image? Why</a:t>
            </a:r>
            <a:r>
              <a:rPr lang="en-US" sz="2400" dirty="0" smtClean="0"/>
              <a:t>?</a:t>
            </a:r>
          </a:p>
          <a:p>
            <a:pPr marL="0" indent="0">
              <a:buNone/>
            </a:pPr>
            <a:r>
              <a:rPr lang="en-US" sz="1800" dirty="0" smtClean="0"/>
              <a:t>(Click the image to see the answer)</a:t>
            </a:r>
            <a:endParaRPr lang="en-US" sz="1800" dirty="0"/>
          </a:p>
        </p:txBody>
      </p:sp>
      <p:pic>
        <p:nvPicPr>
          <p:cNvPr id="4099"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62200"/>
            <a:ext cx="3886200" cy="292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181600" y="4114800"/>
            <a:ext cx="3581400" cy="1600438"/>
          </a:xfrm>
          <a:prstGeom prst="rect">
            <a:avLst/>
          </a:prstGeom>
          <a:noFill/>
        </p:spPr>
        <p:txBody>
          <a:bodyPr wrap="square" rtlCol="0">
            <a:spAutoFit/>
          </a:bodyPr>
          <a:lstStyle/>
          <a:p>
            <a:r>
              <a:rPr lang="en-US" sz="2000" dirty="0" smtClean="0"/>
              <a:t>Did you come up with the same answer? If not, review the information again. If so, move to the next tool of composition!</a:t>
            </a:r>
          </a:p>
          <a:p>
            <a:endParaRPr lang="en-US" dirty="0"/>
          </a:p>
        </p:txBody>
      </p:sp>
      <p:sp>
        <p:nvSpPr>
          <p:cNvPr id="7" name="TextBox 6"/>
          <p:cNvSpPr txBox="1"/>
          <p:nvPr/>
        </p:nvSpPr>
        <p:spPr>
          <a:xfrm>
            <a:off x="5181600" y="2240768"/>
            <a:ext cx="2971800" cy="1631216"/>
          </a:xfrm>
          <a:prstGeom prst="rect">
            <a:avLst/>
          </a:prstGeom>
          <a:noFill/>
        </p:spPr>
        <p:txBody>
          <a:bodyPr wrap="square" rtlCol="0">
            <a:spAutoFit/>
          </a:bodyPr>
          <a:lstStyle/>
          <a:p>
            <a:r>
              <a:rPr lang="en-US" sz="2000" dirty="0" smtClean="0"/>
              <a:t>The buildings create the frame because they surround the people (the subjects) and balance the scene. </a:t>
            </a:r>
          </a:p>
        </p:txBody>
      </p:sp>
    </p:spTree>
    <p:extLst>
      <p:ext uri="{BB962C8B-B14F-4D97-AF65-F5344CB8AC3E}">
        <p14:creationId xmlns:p14="http://schemas.microsoft.com/office/powerpoint/2010/main" val="343412090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099"/>
                    </p:tgtEl>
                  </p:cond>
                </p:stCondLst>
                <p:endSync evt="end" delay="0">
                  <p:rtn val="all"/>
                </p:endSync>
                <p:childTnLst>
                  <p:par>
                    <p:cTn id="3" fill="hold">
                      <p:stCondLst>
                        <p:cond delay="0"/>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22" presetClass="entr" presetSubtype="4" fill="hold" grpId="0" nodeType="afterEffect">
                                  <p:stCondLst>
                                    <p:cond delay="100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childTnLst>
                    </p:cTn>
                  </p:par>
                </p:childTnLst>
              </p:cTn>
              <p:nextCondLst>
                <p:cond evt="onClick" delay="0">
                  <p:tgtEl>
                    <p:spTgt spid="4099"/>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Agency FB" pitchFamily="34" charset="0"/>
              </a:rPr>
              <a:t>Balance and Symmetry</a:t>
            </a:r>
            <a:endParaRPr lang="en-US" sz="5400" dirty="0">
              <a:latin typeface="Agency FB" pitchFamily="34" charset="0"/>
            </a:endParaRPr>
          </a:p>
        </p:txBody>
      </p:sp>
      <p:sp>
        <p:nvSpPr>
          <p:cNvPr id="3" name="Content Placeholder 2"/>
          <p:cNvSpPr>
            <a:spLocks noGrp="1"/>
          </p:cNvSpPr>
          <p:nvPr>
            <p:ph idx="1"/>
          </p:nvPr>
        </p:nvSpPr>
        <p:spPr>
          <a:xfrm>
            <a:off x="457200" y="1447800"/>
            <a:ext cx="8229600" cy="4525963"/>
          </a:xfrm>
        </p:spPr>
        <p:txBody>
          <a:bodyPr>
            <a:normAutofit/>
          </a:bodyPr>
          <a:lstStyle/>
          <a:p>
            <a:pPr marL="0" indent="0">
              <a:buNone/>
            </a:pPr>
            <a:r>
              <a:rPr lang="en-US" sz="2400" dirty="0" smtClean="0"/>
              <a:t>Balance </a:t>
            </a:r>
            <a:r>
              <a:rPr lang="en-US" sz="2400" dirty="0"/>
              <a:t>and symmetry will help give your composition aesthetic appeal. Although these terms can be synonymous, they do have different applications when composing a photograph. For example, you can have a balanced scene that is not symmetric. </a:t>
            </a:r>
            <a:r>
              <a:rPr lang="en-US" sz="2400" dirty="0" smtClean="0"/>
              <a:t>Often times, </a:t>
            </a:r>
            <a:r>
              <a:rPr lang="en-US" sz="2400" dirty="0"/>
              <a:t>subjects can too heavily weigh one side of the scene especially if there is little or no detail in the background. This can cause a feeling of disruption and uneasiness. A less conspicuous object that helps balance the scene but doesn't detract from the main subject will aesthetically aid the scene. A symmetric scene doesn't have to be identical on both sides to get a symmetric feel.</a:t>
            </a:r>
          </a:p>
          <a:p>
            <a:pPr marL="0" indent="0">
              <a:buNone/>
            </a:pPr>
            <a:endParaRPr lang="en-US" sz="2400" dirty="0"/>
          </a:p>
        </p:txBody>
      </p:sp>
    </p:spTree>
    <p:extLst>
      <p:ext uri="{BB962C8B-B14F-4D97-AF65-F5344CB8AC3E}">
        <p14:creationId xmlns:p14="http://schemas.microsoft.com/office/powerpoint/2010/main" val="164981836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9">
            <a:hlinkClick r:id="" action="ppaction://noaction" highlightClick="1"/>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041" y="361373"/>
            <a:ext cx="1549400"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0182" y="513773"/>
            <a:ext cx="31496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71010" y="3026928"/>
            <a:ext cx="1541463"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2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82373" y="3432833"/>
            <a:ext cx="2265218" cy="149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2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76792" y="361373"/>
            <a:ext cx="1561584"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867400" y="3352800"/>
            <a:ext cx="2819400" cy="1754326"/>
          </a:xfrm>
          <a:prstGeom prst="rect">
            <a:avLst/>
          </a:prstGeom>
          <a:noFill/>
        </p:spPr>
        <p:txBody>
          <a:bodyPr wrap="square" rtlCol="0">
            <a:spAutoFit/>
          </a:bodyPr>
          <a:lstStyle/>
          <a:p>
            <a:r>
              <a:rPr lang="en-US" dirty="0"/>
              <a:t>Which </a:t>
            </a:r>
            <a:r>
              <a:rPr lang="en-US" dirty="0" smtClean="0"/>
              <a:t>photos </a:t>
            </a:r>
            <a:r>
              <a:rPr lang="en-US" dirty="0"/>
              <a:t>use the tool of symmetry? Which ones use the tool of balance</a:t>
            </a:r>
            <a:r>
              <a:rPr lang="en-US" dirty="0" smtClean="0"/>
              <a:t>?</a:t>
            </a:r>
          </a:p>
          <a:p>
            <a:endParaRPr lang="en-US" dirty="0" smtClean="0"/>
          </a:p>
          <a:p>
            <a:r>
              <a:rPr lang="en-US" dirty="0" smtClean="0"/>
              <a:t>(click the words below to see the answers)</a:t>
            </a:r>
            <a:endParaRPr lang="en-US" dirty="0"/>
          </a:p>
        </p:txBody>
      </p:sp>
      <p:sp>
        <p:nvSpPr>
          <p:cNvPr id="6" name="TextBox 5"/>
          <p:cNvSpPr txBox="1"/>
          <p:nvPr/>
        </p:nvSpPr>
        <p:spPr>
          <a:xfrm>
            <a:off x="2514600" y="5562600"/>
            <a:ext cx="2209800" cy="584775"/>
          </a:xfrm>
          <a:prstGeom prst="rect">
            <a:avLst/>
          </a:prstGeom>
          <a:noFill/>
        </p:spPr>
        <p:txBody>
          <a:bodyPr wrap="square" rtlCol="0">
            <a:spAutoFit/>
          </a:bodyPr>
          <a:lstStyle/>
          <a:p>
            <a:r>
              <a:rPr lang="en-US" sz="3200" dirty="0" smtClean="0"/>
              <a:t>SYMMETRY</a:t>
            </a:r>
            <a:endParaRPr lang="en-US" sz="3200" dirty="0"/>
          </a:p>
        </p:txBody>
      </p:sp>
      <p:sp>
        <p:nvSpPr>
          <p:cNvPr id="7" name="TextBox 6"/>
          <p:cNvSpPr txBox="1"/>
          <p:nvPr/>
        </p:nvSpPr>
        <p:spPr>
          <a:xfrm>
            <a:off x="4972050" y="5562599"/>
            <a:ext cx="1790700" cy="584775"/>
          </a:xfrm>
          <a:prstGeom prst="rect">
            <a:avLst/>
          </a:prstGeom>
          <a:noFill/>
        </p:spPr>
        <p:txBody>
          <a:bodyPr wrap="square" rtlCol="0">
            <a:spAutoFit/>
          </a:bodyPr>
          <a:lstStyle/>
          <a:p>
            <a:r>
              <a:rPr lang="en-US" sz="3200" dirty="0" smtClean="0"/>
              <a:t>BALANCE</a:t>
            </a:r>
            <a:endParaRPr lang="en-US" sz="3200" dirty="0"/>
          </a:p>
        </p:txBody>
      </p:sp>
    </p:spTree>
    <p:extLst>
      <p:ext uri="{BB962C8B-B14F-4D97-AF65-F5344CB8AC3E}">
        <p14:creationId xmlns:p14="http://schemas.microsoft.com/office/powerpoint/2010/main" val="162283846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2" presetClass="emph" presetSubtype="0" repeatCount="3000" fill="hold" nodeType="withEffect">
                                  <p:stCondLst>
                                    <p:cond delay="0"/>
                                  </p:stCondLst>
                                  <p:childTnLst>
                                    <p:animRot by="120000">
                                      <p:cBhvr>
                                        <p:cTn id="6" dur="100" fill="hold">
                                          <p:stCondLst>
                                            <p:cond delay="0"/>
                                          </p:stCondLst>
                                        </p:cTn>
                                        <p:tgtEl>
                                          <p:spTgt spid="5124"/>
                                        </p:tgtEl>
                                        <p:attrNameLst>
                                          <p:attrName>r</p:attrName>
                                        </p:attrNameLst>
                                      </p:cBhvr>
                                    </p:animRot>
                                    <p:animRot by="-240000">
                                      <p:cBhvr>
                                        <p:cTn id="7" dur="200" fill="hold">
                                          <p:stCondLst>
                                            <p:cond delay="200"/>
                                          </p:stCondLst>
                                        </p:cTn>
                                        <p:tgtEl>
                                          <p:spTgt spid="5124"/>
                                        </p:tgtEl>
                                        <p:attrNameLst>
                                          <p:attrName>r</p:attrName>
                                        </p:attrNameLst>
                                      </p:cBhvr>
                                    </p:animRot>
                                    <p:animRot by="240000">
                                      <p:cBhvr>
                                        <p:cTn id="8" dur="200" fill="hold">
                                          <p:stCondLst>
                                            <p:cond delay="400"/>
                                          </p:stCondLst>
                                        </p:cTn>
                                        <p:tgtEl>
                                          <p:spTgt spid="5124"/>
                                        </p:tgtEl>
                                        <p:attrNameLst>
                                          <p:attrName>r</p:attrName>
                                        </p:attrNameLst>
                                      </p:cBhvr>
                                    </p:animRot>
                                    <p:animRot by="-240000">
                                      <p:cBhvr>
                                        <p:cTn id="9" dur="200" fill="hold">
                                          <p:stCondLst>
                                            <p:cond delay="600"/>
                                          </p:stCondLst>
                                        </p:cTn>
                                        <p:tgtEl>
                                          <p:spTgt spid="5124"/>
                                        </p:tgtEl>
                                        <p:attrNameLst>
                                          <p:attrName>r</p:attrName>
                                        </p:attrNameLst>
                                      </p:cBhvr>
                                    </p:animRot>
                                    <p:animRot by="120000">
                                      <p:cBhvr>
                                        <p:cTn id="10" dur="200" fill="hold">
                                          <p:stCondLst>
                                            <p:cond delay="800"/>
                                          </p:stCondLst>
                                        </p:cTn>
                                        <p:tgtEl>
                                          <p:spTgt spid="5124"/>
                                        </p:tgtEl>
                                        <p:attrNameLst>
                                          <p:attrName>r</p:attrName>
                                        </p:attrNameLst>
                                      </p:cBhvr>
                                    </p:animRot>
                                  </p:childTnLst>
                                </p:cTn>
                              </p:par>
                              <p:par>
                                <p:cTn id="11" presetID="32" presetClass="emph" presetSubtype="0" repeatCount="3000" fill="hold" nodeType="withEffect">
                                  <p:stCondLst>
                                    <p:cond delay="0"/>
                                  </p:stCondLst>
                                  <p:childTnLst>
                                    <p:animRot by="120000">
                                      <p:cBhvr>
                                        <p:cTn id="12" dur="100" fill="hold">
                                          <p:stCondLst>
                                            <p:cond delay="0"/>
                                          </p:stCondLst>
                                        </p:cTn>
                                        <p:tgtEl>
                                          <p:spTgt spid="5123"/>
                                        </p:tgtEl>
                                        <p:attrNameLst>
                                          <p:attrName>r</p:attrName>
                                        </p:attrNameLst>
                                      </p:cBhvr>
                                    </p:animRot>
                                    <p:animRot by="-240000">
                                      <p:cBhvr>
                                        <p:cTn id="13" dur="200" fill="hold">
                                          <p:stCondLst>
                                            <p:cond delay="200"/>
                                          </p:stCondLst>
                                        </p:cTn>
                                        <p:tgtEl>
                                          <p:spTgt spid="5123"/>
                                        </p:tgtEl>
                                        <p:attrNameLst>
                                          <p:attrName>r</p:attrName>
                                        </p:attrNameLst>
                                      </p:cBhvr>
                                    </p:animRot>
                                    <p:animRot by="240000">
                                      <p:cBhvr>
                                        <p:cTn id="14" dur="200" fill="hold">
                                          <p:stCondLst>
                                            <p:cond delay="400"/>
                                          </p:stCondLst>
                                        </p:cTn>
                                        <p:tgtEl>
                                          <p:spTgt spid="5123"/>
                                        </p:tgtEl>
                                        <p:attrNameLst>
                                          <p:attrName>r</p:attrName>
                                        </p:attrNameLst>
                                      </p:cBhvr>
                                    </p:animRot>
                                    <p:animRot by="-240000">
                                      <p:cBhvr>
                                        <p:cTn id="15" dur="200" fill="hold">
                                          <p:stCondLst>
                                            <p:cond delay="600"/>
                                          </p:stCondLst>
                                        </p:cTn>
                                        <p:tgtEl>
                                          <p:spTgt spid="5123"/>
                                        </p:tgtEl>
                                        <p:attrNameLst>
                                          <p:attrName>r</p:attrName>
                                        </p:attrNameLst>
                                      </p:cBhvr>
                                    </p:animRot>
                                    <p:animRot by="120000">
                                      <p:cBhvr>
                                        <p:cTn id="16" dur="200" fill="hold">
                                          <p:stCondLst>
                                            <p:cond delay="800"/>
                                          </p:stCondLst>
                                        </p:cTn>
                                        <p:tgtEl>
                                          <p:spTgt spid="5123"/>
                                        </p:tgtEl>
                                        <p:attrNameLst>
                                          <p:attrName>r</p:attrName>
                                        </p:attrNameLst>
                                      </p:cBhvr>
                                    </p:animRot>
                                  </p:childTnLst>
                                </p:cTn>
                              </p:par>
                              <p:par>
                                <p:cTn id="17" presetID="32" presetClass="emph" presetSubtype="0" repeatCount="3000" fill="hold" nodeType="withEffect">
                                  <p:stCondLst>
                                    <p:cond delay="0"/>
                                  </p:stCondLst>
                                  <p:childTnLst>
                                    <p:animRot by="120000">
                                      <p:cBhvr>
                                        <p:cTn id="18" dur="100" fill="hold">
                                          <p:stCondLst>
                                            <p:cond delay="0"/>
                                          </p:stCondLst>
                                        </p:cTn>
                                        <p:tgtEl>
                                          <p:spTgt spid="5126"/>
                                        </p:tgtEl>
                                        <p:attrNameLst>
                                          <p:attrName>r</p:attrName>
                                        </p:attrNameLst>
                                      </p:cBhvr>
                                    </p:animRot>
                                    <p:animRot by="-240000">
                                      <p:cBhvr>
                                        <p:cTn id="19" dur="200" fill="hold">
                                          <p:stCondLst>
                                            <p:cond delay="200"/>
                                          </p:stCondLst>
                                        </p:cTn>
                                        <p:tgtEl>
                                          <p:spTgt spid="5126"/>
                                        </p:tgtEl>
                                        <p:attrNameLst>
                                          <p:attrName>r</p:attrName>
                                        </p:attrNameLst>
                                      </p:cBhvr>
                                    </p:animRot>
                                    <p:animRot by="240000">
                                      <p:cBhvr>
                                        <p:cTn id="20" dur="200" fill="hold">
                                          <p:stCondLst>
                                            <p:cond delay="400"/>
                                          </p:stCondLst>
                                        </p:cTn>
                                        <p:tgtEl>
                                          <p:spTgt spid="5126"/>
                                        </p:tgtEl>
                                        <p:attrNameLst>
                                          <p:attrName>r</p:attrName>
                                        </p:attrNameLst>
                                      </p:cBhvr>
                                    </p:animRot>
                                    <p:animRot by="-240000">
                                      <p:cBhvr>
                                        <p:cTn id="21" dur="200" fill="hold">
                                          <p:stCondLst>
                                            <p:cond delay="600"/>
                                          </p:stCondLst>
                                        </p:cTn>
                                        <p:tgtEl>
                                          <p:spTgt spid="5126"/>
                                        </p:tgtEl>
                                        <p:attrNameLst>
                                          <p:attrName>r</p:attrName>
                                        </p:attrNameLst>
                                      </p:cBhvr>
                                    </p:animRot>
                                    <p:animRot by="120000">
                                      <p:cBhvr>
                                        <p:cTn id="22" dur="200" fill="hold">
                                          <p:stCondLst>
                                            <p:cond delay="800"/>
                                          </p:stCondLst>
                                        </p:cTn>
                                        <p:tgtEl>
                                          <p:spTgt spid="5126"/>
                                        </p:tgtEl>
                                        <p:attrNameLst>
                                          <p:attrName>r</p:attrName>
                                        </p:attrNameLst>
                                      </p:cBhvr>
                                    </p:animRot>
                                  </p:childTnLst>
                                </p:cTn>
                              </p:par>
                            </p:childTnLst>
                          </p:cTn>
                        </p:par>
                      </p:childTnLst>
                    </p:cTn>
                  </p:par>
                </p:childTnLst>
              </p:cTn>
              <p:nextCondLst>
                <p:cond evt="onClick" delay="0">
                  <p:tgtEl>
                    <p:spTgt spid="6"/>
                  </p:tgtEl>
                </p:cond>
              </p:nextCondLst>
            </p:seq>
            <p:seq concurrent="1" nextAc="seek">
              <p:cTn id="23" restart="whenNotActive" fill="hold" evtFilter="cancelBubble" nodeType="interactiveSeq">
                <p:stCondLst>
                  <p:cond evt="onClick" delay="0">
                    <p:tgtEl>
                      <p:spTgt spid="7"/>
                    </p:tgtEl>
                  </p:cond>
                </p:stCondLst>
                <p:endSync evt="end" delay="0">
                  <p:rtn val="all"/>
                </p:endSync>
                <p:childTnLst>
                  <p:par>
                    <p:cTn id="24" fill="hold">
                      <p:stCondLst>
                        <p:cond delay="0"/>
                      </p:stCondLst>
                      <p:childTnLst>
                        <p:par>
                          <p:cTn id="25" fill="hold">
                            <p:stCondLst>
                              <p:cond delay="0"/>
                            </p:stCondLst>
                            <p:childTnLst>
                              <p:par>
                                <p:cTn id="26" presetID="32" presetClass="emph" presetSubtype="0" repeatCount="3000" fill="remove" nodeType="clickEffect">
                                  <p:stCondLst>
                                    <p:cond delay="0"/>
                                  </p:stCondLst>
                                  <p:childTnLst>
                                    <p:animRot by="120000">
                                      <p:cBhvr>
                                        <p:cTn id="27" dur="100" fill="hold">
                                          <p:stCondLst>
                                            <p:cond delay="0"/>
                                          </p:stCondLst>
                                        </p:cTn>
                                        <p:tgtEl>
                                          <p:spTgt spid="5122"/>
                                        </p:tgtEl>
                                        <p:attrNameLst>
                                          <p:attrName>r</p:attrName>
                                        </p:attrNameLst>
                                      </p:cBhvr>
                                    </p:animRot>
                                    <p:animRot by="-240000">
                                      <p:cBhvr>
                                        <p:cTn id="28" dur="200" fill="hold">
                                          <p:stCondLst>
                                            <p:cond delay="200"/>
                                          </p:stCondLst>
                                        </p:cTn>
                                        <p:tgtEl>
                                          <p:spTgt spid="5122"/>
                                        </p:tgtEl>
                                        <p:attrNameLst>
                                          <p:attrName>r</p:attrName>
                                        </p:attrNameLst>
                                      </p:cBhvr>
                                    </p:animRot>
                                    <p:animRot by="240000">
                                      <p:cBhvr>
                                        <p:cTn id="29" dur="200" fill="hold">
                                          <p:stCondLst>
                                            <p:cond delay="400"/>
                                          </p:stCondLst>
                                        </p:cTn>
                                        <p:tgtEl>
                                          <p:spTgt spid="5122"/>
                                        </p:tgtEl>
                                        <p:attrNameLst>
                                          <p:attrName>r</p:attrName>
                                        </p:attrNameLst>
                                      </p:cBhvr>
                                    </p:animRot>
                                    <p:animRot by="-240000">
                                      <p:cBhvr>
                                        <p:cTn id="30" dur="200" fill="hold">
                                          <p:stCondLst>
                                            <p:cond delay="600"/>
                                          </p:stCondLst>
                                        </p:cTn>
                                        <p:tgtEl>
                                          <p:spTgt spid="5122"/>
                                        </p:tgtEl>
                                        <p:attrNameLst>
                                          <p:attrName>r</p:attrName>
                                        </p:attrNameLst>
                                      </p:cBhvr>
                                    </p:animRot>
                                    <p:animRot by="120000">
                                      <p:cBhvr>
                                        <p:cTn id="31" dur="200" fill="hold">
                                          <p:stCondLst>
                                            <p:cond delay="800"/>
                                          </p:stCondLst>
                                        </p:cTn>
                                        <p:tgtEl>
                                          <p:spTgt spid="5122"/>
                                        </p:tgtEl>
                                        <p:attrNameLst>
                                          <p:attrName>r</p:attrName>
                                        </p:attrNameLst>
                                      </p:cBhvr>
                                    </p:animRot>
                                  </p:childTnLst>
                                </p:cTn>
                              </p:par>
                              <p:par>
                                <p:cTn id="32" presetID="32" presetClass="emph" presetSubtype="0" repeatCount="3000" fill="remove" nodeType="withEffect">
                                  <p:stCondLst>
                                    <p:cond delay="0"/>
                                  </p:stCondLst>
                                  <p:childTnLst>
                                    <p:animRot by="120000">
                                      <p:cBhvr>
                                        <p:cTn id="33" dur="100" fill="hold">
                                          <p:stCondLst>
                                            <p:cond delay="0"/>
                                          </p:stCondLst>
                                        </p:cTn>
                                        <p:tgtEl>
                                          <p:spTgt spid="5125"/>
                                        </p:tgtEl>
                                        <p:attrNameLst>
                                          <p:attrName>r</p:attrName>
                                        </p:attrNameLst>
                                      </p:cBhvr>
                                    </p:animRot>
                                    <p:animRot by="-240000">
                                      <p:cBhvr>
                                        <p:cTn id="34" dur="200" fill="hold">
                                          <p:stCondLst>
                                            <p:cond delay="200"/>
                                          </p:stCondLst>
                                        </p:cTn>
                                        <p:tgtEl>
                                          <p:spTgt spid="5125"/>
                                        </p:tgtEl>
                                        <p:attrNameLst>
                                          <p:attrName>r</p:attrName>
                                        </p:attrNameLst>
                                      </p:cBhvr>
                                    </p:animRot>
                                    <p:animRot by="240000">
                                      <p:cBhvr>
                                        <p:cTn id="35" dur="200" fill="hold">
                                          <p:stCondLst>
                                            <p:cond delay="400"/>
                                          </p:stCondLst>
                                        </p:cTn>
                                        <p:tgtEl>
                                          <p:spTgt spid="5125"/>
                                        </p:tgtEl>
                                        <p:attrNameLst>
                                          <p:attrName>r</p:attrName>
                                        </p:attrNameLst>
                                      </p:cBhvr>
                                    </p:animRot>
                                    <p:animRot by="-240000">
                                      <p:cBhvr>
                                        <p:cTn id="36" dur="200" fill="hold">
                                          <p:stCondLst>
                                            <p:cond delay="600"/>
                                          </p:stCondLst>
                                        </p:cTn>
                                        <p:tgtEl>
                                          <p:spTgt spid="5125"/>
                                        </p:tgtEl>
                                        <p:attrNameLst>
                                          <p:attrName>r</p:attrName>
                                        </p:attrNameLst>
                                      </p:cBhvr>
                                    </p:animRot>
                                    <p:animRot by="120000">
                                      <p:cBhvr>
                                        <p:cTn id="37" dur="200" fill="hold">
                                          <p:stCondLst>
                                            <p:cond delay="800"/>
                                          </p:stCondLst>
                                        </p:cTn>
                                        <p:tgtEl>
                                          <p:spTgt spid="5125"/>
                                        </p:tgtEl>
                                        <p:attrNameLst>
                                          <p:attrName>r</p:attrName>
                                        </p:attrNameLst>
                                      </p:cBhvr>
                                    </p:animRot>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TotalTime>
  <Words>497</Words>
  <Application>Microsoft Office PowerPoint</Application>
  <PresentationFormat>On-screen Show (4:3)</PresentationFormat>
  <Paragraphs>30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Photography Composition</vt:lpstr>
      <vt:lpstr>Photography Composition</vt:lpstr>
      <vt:lpstr>Perspective</vt:lpstr>
      <vt:lpstr>Perspective</vt:lpstr>
      <vt:lpstr>Perspective</vt:lpstr>
      <vt:lpstr>Framing</vt:lpstr>
      <vt:lpstr>Framing</vt:lpstr>
      <vt:lpstr>Balance and Symmetry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Tools of Composition</dc:title>
  <dc:creator>Mae</dc:creator>
  <cp:lastModifiedBy>Mae</cp:lastModifiedBy>
  <cp:revision>16</cp:revision>
  <dcterms:created xsi:type="dcterms:W3CDTF">2012-02-05T02:14:51Z</dcterms:created>
  <dcterms:modified xsi:type="dcterms:W3CDTF">2012-02-05T05:21:27Z</dcterms:modified>
</cp:coreProperties>
</file>